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17"/>
  </p:notesMasterIdLst>
  <p:sldIdLst>
    <p:sldId id="272" r:id="rId2"/>
    <p:sldId id="257" r:id="rId3"/>
    <p:sldId id="259" r:id="rId4"/>
    <p:sldId id="261" r:id="rId5"/>
    <p:sldId id="263" r:id="rId6"/>
    <p:sldId id="265" r:id="rId7"/>
    <p:sldId id="268" r:id="rId8"/>
    <p:sldId id="262" r:id="rId9"/>
    <p:sldId id="264" r:id="rId10"/>
    <p:sldId id="271" r:id="rId11"/>
    <p:sldId id="266" r:id="rId12"/>
    <p:sldId id="267" r:id="rId13"/>
    <p:sldId id="270" r:id="rId14"/>
    <p:sldId id="273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81"/>
    <p:restoredTop sz="83276"/>
  </p:normalViewPr>
  <p:slideViewPr>
    <p:cSldViewPr snapToGrid="0" snapToObjects="1">
      <p:cViewPr>
        <p:scale>
          <a:sx n="106" d="100"/>
          <a:sy n="106" d="100"/>
        </p:scale>
        <p:origin x="175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3A1E2-D16E-9A46-B339-403D50CDCA73}" type="datetimeFigureOut">
              <a:rPr lang="en-US" smtClean="0"/>
              <a:t>8/1/21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3304BF-06C0-BF45-B58A-65FFBCB167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49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Cody Gardner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505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23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9483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Ranjani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4896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Ranjani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663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6772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Everybody!!!!!!!!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132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Cody Gardner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437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508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482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Ranjani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59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Ranjani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546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57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3284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304BF-06C0-BF45-B58A-65FFBCB167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599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571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039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631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62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660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851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457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038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88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087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438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927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5" r:id="rId6"/>
    <p:sldLayoutId id="2147483720" r:id="rId7"/>
    <p:sldLayoutId id="2147483721" r:id="rId8"/>
    <p:sldLayoutId id="2147483722" r:id="rId9"/>
    <p:sldLayoutId id="2147483724" r:id="rId10"/>
    <p:sldLayoutId id="214748372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isease.sh/v3/covid-19/historical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isease.sh/v3/covid-19/countries/" TargetMode="External"/><Relationship Id="rId4" Type="http://schemas.openxmlformats.org/officeDocument/2006/relationships/hyperlink" Target="https://disease.sh/v3/covid-19/vaccine/coverage/countries?lastdays=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DBC8E9-2126-4D09-8869-7BFF896514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0"/>
            <a:ext cx="3659246" cy="285031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COVID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1F569F-D54F-4824-9A52-7B1B750411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814" y="3812134"/>
            <a:ext cx="3659246" cy="234982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By: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rgbClr val="FFFFFF"/>
                </a:solidFill>
              </a:rPr>
              <a:t>Ranjani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Anjur</a:t>
            </a:r>
            <a:r>
              <a:rPr lang="en-US" sz="1800" dirty="0">
                <a:solidFill>
                  <a:srgbClr val="FFFFFF"/>
                </a:solidFill>
              </a:rPr>
              <a:t> Venkatraman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Cody Gardner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Sharon Colson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2F66633-074F-4579-BE85-41213E5DF9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24" r="13223" b="-1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522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638A98B-4B4B-4607-B11F-7DCA0D7CCE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E3B9B0E-204E-4BFD-B58A-E71D9CDC3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43665" y="0"/>
            <a:ext cx="465455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8861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COVID Summary by Continent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3F94007-F0C4-467F-8ED4-3E4844BFD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87092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5304AAD-4420-2743-A9AE-ADBA4B2A1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336" y="1033153"/>
            <a:ext cx="6837512" cy="401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189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Correlation Matrix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94B9AF-E325-3642-96EE-DB9CECA45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162" y="2374042"/>
            <a:ext cx="9657839" cy="371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069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 fontScale="90000"/>
          </a:bodyPr>
          <a:lstStyle/>
          <a:p>
            <a:br>
              <a:rPr lang="en-US" b="1" dirty="0"/>
            </a:br>
            <a:r>
              <a:rPr lang="en-US" sz="5200" dirty="0">
                <a:solidFill>
                  <a:srgbClr val="FFFFFF"/>
                </a:solidFill>
              </a:rPr>
              <a:t>Pearson’s  Correlation Coefficient</a:t>
            </a:r>
            <a:br>
              <a:rPr lang="en-US" dirty="0"/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09A8B3-1BCB-114D-BC90-9F2C5BCCFF35}"/>
              </a:ext>
            </a:extLst>
          </p:cNvPr>
          <p:cNvSpPr/>
          <p:nvPr/>
        </p:nvSpPr>
        <p:spPr>
          <a:xfrm>
            <a:off x="739140" y="2091016"/>
            <a:ext cx="4577928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Hypothesis: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H0: Cases and Vaccination are independent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H1: There is a dependency between Cases and Vaccination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Inference: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Since p-value is less than 0.05 we can reject null hypothesis and accept the alternate hypothesis that there is a dependency between cases and vaccination</a:t>
            </a:r>
          </a:p>
          <a:p>
            <a:br>
              <a:rPr lang="en-US" dirty="0"/>
            </a:b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300" b="1" dirty="0">
              <a:solidFill>
                <a:srgbClr val="0088CC"/>
              </a:solidFill>
              <a:latin typeface="inheri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000000"/>
              </a:solidFill>
              <a:latin typeface="inherit"/>
            </a:endParaRPr>
          </a:p>
          <a:p>
            <a:br>
              <a:rPr lang="en-US" dirty="0">
                <a:solidFill>
                  <a:srgbClr val="000000"/>
                </a:solidFill>
                <a:latin typeface="Helvetica Neue" panose="02000503000000020004" pitchFamily="2" charset="0"/>
              </a:rPr>
            </a:br>
            <a:endParaRPr lang="en-US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73B0C3-9921-5F4D-B78E-A6B791ADD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0" y="4203383"/>
            <a:ext cx="6131003" cy="21047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2833D0-6092-824B-939E-54404C98C2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0111" y="2092556"/>
            <a:ext cx="4577928" cy="206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6986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Augmented Dickey Fuller Test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09A8B3-1BCB-114D-BC90-9F2C5BCCFF35}"/>
              </a:ext>
            </a:extLst>
          </p:cNvPr>
          <p:cNvSpPr/>
          <p:nvPr/>
        </p:nvSpPr>
        <p:spPr>
          <a:xfrm>
            <a:off x="682326" y="2452434"/>
            <a:ext cx="507441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Hypothesis: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H0: a unit root is present (series is non-stationary).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H1: a unit root is not present (series is stationary).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Inference: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p-value is greater than 0.05 and ADF statistic &gt; greater than critical value we fail to reject null hypothesis. So, the time series data is non-stationary</a:t>
            </a:r>
            <a:br>
              <a:rPr lang="en-US" dirty="0"/>
            </a:b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300" b="1" dirty="0">
              <a:solidFill>
                <a:srgbClr val="0088CC"/>
              </a:solidFill>
              <a:latin typeface="inheri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000000"/>
              </a:solidFill>
              <a:latin typeface="inherit"/>
            </a:endParaRPr>
          </a:p>
          <a:p>
            <a:br>
              <a:rPr lang="en-US" dirty="0">
                <a:solidFill>
                  <a:srgbClr val="000000"/>
                </a:solidFill>
                <a:latin typeface="Helvetica Neue" panose="02000503000000020004" pitchFamily="2" charset="0"/>
              </a:rPr>
            </a:br>
            <a:endParaRPr lang="en-US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9D50DA-4555-224A-ABA5-DB08C43859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403" y="2202971"/>
            <a:ext cx="4977893" cy="39566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7DE062-A0AB-8244-9E54-43AAEB62A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704" y="4151681"/>
            <a:ext cx="4459596" cy="215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427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Conclusion and Takeaways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09A8B3-1BCB-114D-BC90-9F2C5BCCFF35}"/>
              </a:ext>
            </a:extLst>
          </p:cNvPr>
          <p:cNvSpPr/>
          <p:nvPr/>
        </p:nvSpPr>
        <p:spPr>
          <a:xfrm>
            <a:off x="682326" y="2191604"/>
            <a:ext cx="1047335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US" sz="13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Conclusion: </a:t>
            </a:r>
          </a:p>
          <a:p>
            <a:pPr lvl="1"/>
            <a:endParaRPr lang="en-US" sz="13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Based on the analysis, we are seeing an upward trend and seasonality in COVID cases </a:t>
            </a:r>
          </a:p>
          <a:p>
            <a:pPr lvl="2"/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2"/>
            <a:endParaRPr lang="en-US" sz="1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US" sz="13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Takeaways:</a:t>
            </a:r>
          </a:p>
          <a:p>
            <a:pPr lvl="1"/>
            <a:endParaRPr lang="en-US" sz="13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suggestion of this analysis to any business owner or manager would be to prepare an action plan for further restrictions due to rise in Covid-19 cases.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Further analysis based on a larger time frame (say 90 or 180 days) might give additional information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could be that vaccination counts have not yet come to a number that would cause Covid-19 cases to fall or that the new Delta (or any subsequent) variant will cause Covid-19 cases to continue to rise despite increasing vaccination counts.</a:t>
            </a:r>
          </a:p>
          <a:p>
            <a:pPr lvl="1"/>
            <a:br>
              <a:rPr lang="en-US" dirty="0"/>
            </a:b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300" b="1" dirty="0">
              <a:solidFill>
                <a:srgbClr val="0088CC"/>
              </a:solidFill>
              <a:latin typeface="inheri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000000"/>
              </a:solidFill>
              <a:latin typeface="inherit"/>
            </a:endParaRPr>
          </a:p>
          <a:p>
            <a:br>
              <a:rPr lang="en-US" dirty="0">
                <a:solidFill>
                  <a:srgbClr val="000000"/>
                </a:solidFill>
                <a:latin typeface="Helvetica Neue" panose="02000503000000020004" pitchFamily="2" charset="0"/>
              </a:rPr>
            </a:br>
            <a:endParaRPr lang="en-US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84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3C60FE3-47E2-4DB9-9FD3-5CDBB647C74E}"/>
              </a:ext>
            </a:extLst>
          </p:cNvPr>
          <p:cNvSpPr txBox="1"/>
          <p:nvPr/>
        </p:nvSpPr>
        <p:spPr>
          <a:xfrm>
            <a:off x="643467" y="2546224"/>
            <a:ext cx="3448259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  <a:buFont typeface="Calibri" panose="020F0502020204030204" pitchFamily="34" charset="0"/>
            </a:pPr>
            <a:r>
              <a:rPr lang="en-US" sz="3000" cap="all" spc="120" dirty="0">
                <a:solidFill>
                  <a:srgbClr val="FFFFFF"/>
                </a:solidFill>
              </a:rPr>
              <a:t>Thank you !!</a:t>
            </a:r>
          </a:p>
          <a:p>
            <a:pPr>
              <a:spcBef>
                <a:spcPct val="0"/>
              </a:spcBef>
              <a:spcAft>
                <a:spcPts val="600"/>
              </a:spcAft>
              <a:buFont typeface="Calibri" panose="020F0502020204030204" pitchFamily="34" charset="0"/>
            </a:pPr>
            <a:endParaRPr lang="en-US" sz="3000" cap="all" spc="120" dirty="0">
              <a:solidFill>
                <a:srgbClr val="FFFFFF"/>
              </a:solidFill>
            </a:endParaRPr>
          </a:p>
          <a:p>
            <a:pPr>
              <a:spcBef>
                <a:spcPct val="0"/>
              </a:spcBef>
              <a:spcAft>
                <a:spcPts val="600"/>
              </a:spcAft>
              <a:buFont typeface="Calibri" panose="020F0502020204030204" pitchFamily="34" charset="0"/>
            </a:pPr>
            <a:r>
              <a:rPr lang="en-US" sz="3000" cap="all" spc="120" dirty="0">
                <a:solidFill>
                  <a:srgbClr val="FFFFFF"/>
                </a:solidFill>
              </a:rPr>
              <a:t>Any questions??</a:t>
            </a:r>
          </a:p>
        </p:txBody>
      </p:sp>
      <p:pic>
        <p:nvPicPr>
          <p:cNvPr id="4" name="Picture 3" descr="Magnifying glass on clear background">
            <a:extLst>
              <a:ext uri="{FF2B5EF4-FFF2-40B4-BE49-F238E27FC236}">
                <a16:creationId xmlns:a16="http://schemas.microsoft.com/office/drawing/2014/main" id="{B55A575E-0369-471B-A769-E996C55BFD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29" r="704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20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CD112-517F-9042-8FC0-1C4B15016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91603"/>
            <a:ext cx="8530513" cy="3193294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General Information 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Exploratory Data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Visualizations/Data Trends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Linear Regression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Hypothesis Tests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Conclusion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Questions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443011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General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CD112-517F-9042-8FC0-1C4B15016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948" y="2023963"/>
            <a:ext cx="10058717" cy="3557466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5000" b="1" dirty="0"/>
              <a:t>Background: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5000" dirty="0"/>
              <a:t>Analyzing the trends in COVID data for different countries in the world</a:t>
            </a:r>
          </a:p>
          <a:p>
            <a:pPr marL="0" indent="0">
              <a:buNone/>
            </a:pPr>
            <a:r>
              <a:rPr lang="en-US" sz="5000" b="1" dirty="0"/>
              <a:t>Resources/APIs: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5200" dirty="0"/>
              <a:t>Historical API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5000" dirty="0"/>
              <a:t>Using Historical </a:t>
            </a:r>
            <a:r>
              <a:rPr lang="en-US" sz="4800" dirty="0"/>
              <a:t>API retrieved 30 days data of Cases, Deaths, and Recovered for multiple countries across world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4800" dirty="0"/>
              <a:t>Link : </a:t>
            </a:r>
            <a:r>
              <a:rPr lang="en-US" sz="4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https://disease.sh/v3/covid-19/historical/</a:t>
            </a:r>
            <a:endParaRPr lang="en-US" sz="4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5000" dirty="0"/>
              <a:t>Vaccination API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4800" dirty="0"/>
              <a:t>Using Vaccination API retrieved vaccination information for multiple countries across world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4800" dirty="0"/>
              <a:t>Link : </a:t>
            </a:r>
            <a:r>
              <a:rPr lang="en-US" sz="48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https://disease.sh/v3/covid-19/vaccine/coverage/countries?lastdays=1</a:t>
            </a:r>
            <a:endParaRPr lang="en-US" sz="4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5200" dirty="0"/>
              <a:t>Daily data API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5000" dirty="0"/>
              <a:t>Using Daily data API retrieved present day covid information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5000" dirty="0"/>
              <a:t>Link : </a:t>
            </a:r>
            <a:r>
              <a:rPr lang="en-US" sz="50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https://disease.sh/v3/covid-19/countries/</a:t>
            </a:r>
            <a:endParaRPr lang="en-US" sz="5000" dirty="0"/>
          </a:p>
          <a:p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9940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 fontScale="90000"/>
          </a:bodyPr>
          <a:lstStyle/>
          <a:p>
            <a:br>
              <a:rPr lang="en-US" sz="5200" dirty="0">
                <a:solidFill>
                  <a:srgbClr val="FFFFFF"/>
                </a:solidFill>
              </a:rPr>
            </a:br>
            <a:br>
              <a:rPr lang="en-US" sz="5200" dirty="0">
                <a:solidFill>
                  <a:srgbClr val="FFFFFF"/>
                </a:solidFill>
              </a:rPr>
            </a:b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Main COVID Data Frame</a:t>
            </a:r>
            <a:br>
              <a:rPr lang="en-US" b="1" dirty="0"/>
            </a:br>
            <a:br>
              <a:rPr lang="en-US" dirty="0"/>
            </a:br>
            <a:br>
              <a:rPr lang="en-US" dirty="0"/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CD112-517F-9042-8FC0-1C4B15016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12993"/>
            <a:ext cx="7027533" cy="1044968"/>
          </a:xfrm>
        </p:spPr>
        <p:txBody>
          <a:bodyPr>
            <a:normAutofit fontScale="25000" lnSpcReduction="20000"/>
          </a:bodyPr>
          <a:lstStyle/>
          <a:p>
            <a:pPr marL="201168" lvl="1" indent="0" fontAlgn="base">
              <a:buNone/>
            </a:pPr>
            <a:endParaRPr lang="en-US" sz="4200" dirty="0"/>
          </a:p>
          <a:p>
            <a:pPr lvl="1" fontAlgn="base"/>
            <a:endParaRPr lang="en-US" sz="4200" b="1" dirty="0"/>
          </a:p>
          <a:p>
            <a:endParaRPr lang="en-US" dirty="0"/>
          </a:p>
          <a:p>
            <a:br>
              <a:rPr lang="en-US" dirty="0"/>
            </a:br>
            <a:endParaRPr lang="en-US" dirty="0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1236B7-5CAF-0748-A695-A04C8FD5B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952" y="2171469"/>
            <a:ext cx="8006049" cy="16775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1BBD18B-0E39-624D-96BC-34DEBFF4E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211" y="4204219"/>
            <a:ext cx="2901157" cy="1841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5A7714-A534-854D-B8D5-BFF997B19F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1046" y="4308502"/>
            <a:ext cx="5798843" cy="184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768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Top 10 Vaccinated Countries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27E0B6-CBDB-4549-A151-DAA67577F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5305" y="2023963"/>
            <a:ext cx="3289300" cy="4140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EA80A1-295D-344A-A8E1-44ADCB0707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" y="2262102"/>
            <a:ext cx="7266362" cy="290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540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Top 10 Unvaccinated Countries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44208F-3B70-7941-AC8B-9A3D244E0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907" y="2138263"/>
            <a:ext cx="8103145" cy="38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627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Top 10 Countries with Highest COVID Cases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81FF4A-B4C8-E040-A699-0A22BAFEA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2012" y="2136600"/>
            <a:ext cx="2904593" cy="36677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2860D5-A7FA-0A47-8FB0-18B7DC76A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241" y="2297293"/>
            <a:ext cx="8066771" cy="323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173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Top 10 Countries by Death Count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DF0FFC4-AC8D-554A-AFAC-4DAC21413234}"/>
              </a:ext>
            </a:extLst>
          </p:cNvPr>
          <p:cNvSpPr txBox="1"/>
          <p:nvPr/>
        </p:nvSpPr>
        <p:spPr>
          <a:xfrm>
            <a:off x="643467" y="2546224"/>
            <a:ext cx="3448259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49D76C-F1B2-4446-96FB-7DFC3810B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459" y="2650952"/>
            <a:ext cx="7376603" cy="395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590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9BCC8C-9480-3F4A-9317-327E3DEC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Cases and Recoveries 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43ADCB-09DE-8741-8BD2-F322213C9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740" y="2191603"/>
            <a:ext cx="6882486" cy="384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7296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3C3522"/>
      </a:dk2>
      <a:lt2>
        <a:srgbClr val="E2E6E8"/>
      </a:lt2>
      <a:accent1>
        <a:srgbClr val="C09988"/>
      </a:accent1>
      <a:accent2>
        <a:srgbClr val="B0A076"/>
      </a:accent2>
      <a:accent3>
        <a:srgbClr val="A1A77D"/>
      </a:accent3>
      <a:accent4>
        <a:srgbClr val="8CAB73"/>
      </a:accent4>
      <a:accent5>
        <a:srgbClr val="81AD80"/>
      </a:accent5>
      <a:accent6>
        <a:srgbClr val="75AF8C"/>
      </a:accent6>
      <a:hlink>
        <a:srgbClr val="5E899C"/>
      </a:hlink>
      <a:folHlink>
        <a:srgbClr val="7F7F7F"/>
      </a:folHlink>
    </a:clrScheme>
    <a:fontScheme name="Retrospect">
      <a:majorFont>
        <a:latin typeface="Avenir Next LT Pro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venir Next LT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2345</TotalTime>
  <Words>460</Words>
  <Application>Microsoft Macintosh PowerPoint</Application>
  <PresentationFormat>Widescreen</PresentationFormat>
  <Paragraphs>108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Avenir Next LT Pro</vt:lpstr>
      <vt:lpstr>Avenir Next LT Pro Light</vt:lpstr>
      <vt:lpstr>Calibri</vt:lpstr>
      <vt:lpstr>Helvetica Neue</vt:lpstr>
      <vt:lpstr>inherit</vt:lpstr>
      <vt:lpstr>RetrospectVTI</vt:lpstr>
      <vt:lpstr>COVID Data Analysis</vt:lpstr>
      <vt:lpstr>Agenda</vt:lpstr>
      <vt:lpstr>General Information</vt:lpstr>
      <vt:lpstr>   Main COVID Data Frame   </vt:lpstr>
      <vt:lpstr>Top 10 Vaccinated Countries</vt:lpstr>
      <vt:lpstr>Top 10 Unvaccinated Countries</vt:lpstr>
      <vt:lpstr>Top 10 Countries with Highest COVID Cases</vt:lpstr>
      <vt:lpstr>Top 10 Countries by Death Count</vt:lpstr>
      <vt:lpstr>Cases and Recoveries </vt:lpstr>
      <vt:lpstr>COVID Summary by Continent</vt:lpstr>
      <vt:lpstr>Correlation Matrix</vt:lpstr>
      <vt:lpstr> Pearson’s  Correlation Coefficient </vt:lpstr>
      <vt:lpstr>Augmented Dickey Fuller Test</vt:lpstr>
      <vt:lpstr>Conclusion and Takeaways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Team 1 Covid</dc:title>
  <dc:creator>cody gardner</dc:creator>
  <cp:lastModifiedBy>cody gardner</cp:lastModifiedBy>
  <cp:revision>42</cp:revision>
  <dcterms:created xsi:type="dcterms:W3CDTF">2021-07-31T16:53:40Z</dcterms:created>
  <dcterms:modified xsi:type="dcterms:W3CDTF">2021-08-03T02:12:00Z</dcterms:modified>
</cp:coreProperties>
</file>

<file path=docProps/thumbnail.jpeg>
</file>